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</p:sldIdLst>
  <p:sldSz cy="5143500" cx="9144000"/>
  <p:notesSz cx="6858000" cy="9144000"/>
  <p:embeddedFontLst>
    <p:embeddedFont>
      <p:font typeface="Dosis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Old Standard TT"/>
      <p:regular r:id="rId21"/>
      <p:bold r:id="rId22"/>
      <p: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hY8zGYYihAQd8Cyq6ch+ipm6v/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967FA2-A970-4B29-A5D1-66099F023FDC}">
  <a:tblStyle styleId="{D7967FA2-A970-4B29-A5D1-66099F023FD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3.xml"/><Relationship Id="rId22" Type="http://schemas.openxmlformats.org/officeDocument/2006/relationships/font" Target="fonts/OldStandardTT-bold.fntdata"/><Relationship Id="rId10" Type="http://schemas.openxmlformats.org/officeDocument/2006/relationships/slide" Target="slides/slide2.xml"/><Relationship Id="rId21" Type="http://schemas.openxmlformats.org/officeDocument/2006/relationships/font" Target="fonts/OldStandardTT-regular.fntdata"/><Relationship Id="rId13" Type="http://schemas.openxmlformats.org/officeDocument/2006/relationships/slide" Target="slides/slide5.xml"/><Relationship Id="rId24" Type="http://customschemas.google.com/relationships/presentationmetadata" Target="metadata"/><Relationship Id="rId12" Type="http://schemas.openxmlformats.org/officeDocument/2006/relationships/slide" Target="slides/slide4.xml"/><Relationship Id="rId23" Type="http://schemas.openxmlformats.org/officeDocument/2006/relationships/font" Target="fonts/OldStandardT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15" Type="http://schemas.openxmlformats.org/officeDocument/2006/relationships/font" Target="fonts/Dosis-regular.fntdata"/><Relationship Id="rId14" Type="http://schemas.openxmlformats.org/officeDocument/2006/relationships/slide" Target="slides/slide6.xml"/><Relationship Id="rId17" Type="http://schemas.openxmlformats.org/officeDocument/2006/relationships/font" Target="fonts/Roboto-regular.fntdata"/><Relationship Id="rId16" Type="http://schemas.openxmlformats.org/officeDocument/2006/relationships/font" Target="fonts/Dosis-bold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italic.fntdata"/><Relationship Id="rId6" Type="http://schemas.openxmlformats.org/officeDocument/2006/relationships/slideMaster" Target="slideMasters/slideMaster2.xml"/><Relationship Id="rId18" Type="http://schemas.openxmlformats.org/officeDocument/2006/relationships/font" Target="fonts/Roboto-bold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8177902b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1c8177902b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c8177902bd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1c8177902b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295269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/>
          <p:nvPr/>
        </p:nvSpPr>
        <p:spPr>
          <a:xfrm>
            <a:off x="469021" y="1983100"/>
            <a:ext cx="8210374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b="0" i="0" sz="1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Google Shape;56;p24"/>
          <p:cNvSpPr/>
          <p:nvPr/>
        </p:nvSpPr>
        <p:spPr>
          <a:xfrm>
            <a:off x="469011" y="2814675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b="0" i="0" sz="10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Google Shape;57;p24"/>
          <p:cNvSpPr/>
          <p:nvPr/>
        </p:nvSpPr>
        <p:spPr>
          <a:xfrm>
            <a:off x="469031" y="4578285"/>
            <a:ext cx="1792609" cy="19645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b="0" i="0" sz="8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Google Shape;5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">
    <p:bg>
      <p:bgPr>
        <a:solidFill>
          <a:srgbClr val="295269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5"/>
          <p:cNvSpPr/>
          <p:nvPr/>
        </p:nvSpPr>
        <p:spPr>
          <a:xfrm>
            <a:off x="469000" y="2073325"/>
            <a:ext cx="7747596" cy="16605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b="0" i="0" sz="18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b="0" i="0" sz="18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b="0" i="0" sz="18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Google Shape;61;p2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EBECED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2" name="Google Shape;62;p25"/>
          <p:cNvSpPr/>
          <p:nvPr/>
        </p:nvSpPr>
        <p:spPr>
          <a:xfrm>
            <a:off x="469011" y="519150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b="0" i="0" sz="2400" u="none" cap="none" strike="noStrik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Google Shape;63;p25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EBECED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CUSTOM_6">
    <p:bg>
      <p:bgPr>
        <a:solidFill>
          <a:srgbClr val="6AB1D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6"/>
          <p:cNvSpPr/>
          <p:nvPr/>
        </p:nvSpPr>
        <p:spPr>
          <a:xfrm>
            <a:off x="469021" y="1906900"/>
            <a:ext cx="8171820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b="0" i="0" sz="1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Google Shape;66;p26"/>
          <p:cNvSpPr/>
          <p:nvPr/>
        </p:nvSpPr>
        <p:spPr>
          <a:xfrm>
            <a:off x="469011" y="2738475"/>
            <a:ext cx="8171820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b="0" i="0" sz="10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Slide">
  <p:cSld name="CUSTOM_7">
    <p:bg>
      <p:bgPr>
        <a:solidFill>
          <a:srgbClr val="E6E7E8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/>
          <p:nvPr/>
        </p:nvSpPr>
        <p:spPr>
          <a:xfrm>
            <a:off x="469021" y="1906900"/>
            <a:ext cx="8210374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b="0" i="0" sz="10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Google Shape;69;p27"/>
          <p:cNvSpPr/>
          <p:nvPr/>
        </p:nvSpPr>
        <p:spPr>
          <a:xfrm>
            <a:off x="469011" y="2738475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b="0" i="0" sz="10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 Slide">
  <p:cSld name="CUSTOM_1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/>
          <p:nvPr/>
        </p:nvSpPr>
        <p:spPr>
          <a:xfrm>
            <a:off x="469025" y="1767264"/>
            <a:ext cx="7697398" cy="216065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b="0" i="0" lang="en" sz="32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32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b="0" i="0" lang="en" sz="32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b="0" i="0" lang="en" sz="32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b="0" i="0" sz="32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Google Shape;72;p28"/>
          <p:cNvSpPr/>
          <p:nvPr/>
        </p:nvSpPr>
        <p:spPr>
          <a:xfrm>
            <a:off x="469031" y="1063194"/>
            <a:ext cx="785826" cy="35498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1">
  <p:cSld name="CUSTOM_9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9"/>
          <p:cNvSpPr/>
          <p:nvPr/>
        </p:nvSpPr>
        <p:spPr>
          <a:xfrm>
            <a:off x="469000" y="2073325"/>
            <a:ext cx="7747596" cy="16605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b="0" i="0" sz="18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b="0" i="0" sz="18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b="0" i="0" sz="18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Google Shape;75;p29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29526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6" name="Google Shape;76;p29"/>
          <p:cNvSpPr/>
          <p:nvPr/>
        </p:nvSpPr>
        <p:spPr>
          <a:xfrm>
            <a:off x="469011" y="519150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b="0" i="0" sz="2400" u="none" cap="none" strike="noStrik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Google Shape;77;p29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295269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2">
  <p:cSld name="CUSTOM_8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/>
          <p:nvPr/>
        </p:nvSpPr>
        <p:spPr>
          <a:xfrm>
            <a:off x="469025" y="1083775"/>
            <a:ext cx="821037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Google Shape;80;p30"/>
          <p:cNvSpPr/>
          <p:nvPr/>
        </p:nvSpPr>
        <p:spPr>
          <a:xfrm>
            <a:off x="469025" y="2543425"/>
            <a:ext cx="8210374" cy="216632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Google Shape;81;p30"/>
          <p:cNvSpPr/>
          <p:nvPr/>
        </p:nvSpPr>
        <p:spPr>
          <a:xfrm>
            <a:off x="469031" y="489942"/>
            <a:ext cx="809261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" name="Google Shape;15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" name="Google Shape;1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2 - Andy">
  <p:cSld name="CUSTOM_8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1"/>
          <p:cNvSpPr/>
          <p:nvPr/>
        </p:nvSpPr>
        <p:spPr>
          <a:xfrm>
            <a:off x="469025" y="1083775"/>
            <a:ext cx="821037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Google Shape;84;p31"/>
          <p:cNvSpPr/>
          <p:nvPr/>
        </p:nvSpPr>
        <p:spPr>
          <a:xfrm>
            <a:off x="469031" y="489942"/>
            <a:ext cx="809261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Google Shape;85;p31"/>
          <p:cNvSpPr txBox="1"/>
          <p:nvPr>
            <p:ph idx="1" type="body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indent="-2667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indent="-2667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indent="-2667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indent="-2667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indent="-2667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indent="-2667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indent="-2667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indent="-2667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Column">
  <p:cSld name="CUSTOM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/>
          <p:nvPr/>
        </p:nvSpPr>
        <p:spPr>
          <a:xfrm>
            <a:off x="469025" y="2498625"/>
            <a:ext cx="3836306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Google Shape;88;p32"/>
          <p:cNvSpPr/>
          <p:nvPr/>
        </p:nvSpPr>
        <p:spPr>
          <a:xfrm>
            <a:off x="469025" y="1083775"/>
            <a:ext cx="821037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Google Shape;89;p32"/>
          <p:cNvSpPr/>
          <p:nvPr/>
        </p:nvSpPr>
        <p:spPr>
          <a:xfrm>
            <a:off x="469003" y="489950"/>
            <a:ext cx="3541048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Google Shape;90;p32"/>
          <p:cNvSpPr/>
          <p:nvPr/>
        </p:nvSpPr>
        <p:spPr>
          <a:xfrm>
            <a:off x="4841000" y="2498625"/>
            <a:ext cx="3836306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Google Shape;91;p32"/>
          <p:cNvSpPr/>
          <p:nvPr/>
        </p:nvSpPr>
        <p:spPr>
          <a:xfrm>
            <a:off x="4841000" y="3269525"/>
            <a:ext cx="3836306" cy="151804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Google Shape;92;p32"/>
          <p:cNvSpPr/>
          <p:nvPr/>
        </p:nvSpPr>
        <p:spPr>
          <a:xfrm>
            <a:off x="469025" y="3269525"/>
            <a:ext cx="3836306" cy="151804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Column">
  <p:cSld name="CUSTOM_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3"/>
          <p:cNvSpPr/>
          <p:nvPr/>
        </p:nvSpPr>
        <p:spPr>
          <a:xfrm>
            <a:off x="469025" y="1083775"/>
            <a:ext cx="818472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Google Shape;95;p33"/>
          <p:cNvSpPr/>
          <p:nvPr/>
        </p:nvSpPr>
        <p:spPr>
          <a:xfrm>
            <a:off x="469025" y="3269525"/>
            <a:ext cx="2460126" cy="151804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Google Shape;96;p33"/>
          <p:cNvSpPr/>
          <p:nvPr/>
        </p:nvSpPr>
        <p:spPr>
          <a:xfrm>
            <a:off x="469031" y="2466975"/>
            <a:ext cx="2460126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Google Shape;97;p33"/>
          <p:cNvSpPr/>
          <p:nvPr/>
        </p:nvSpPr>
        <p:spPr>
          <a:xfrm>
            <a:off x="3345275" y="3261725"/>
            <a:ext cx="2458992" cy="151918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Google Shape;98;p33"/>
          <p:cNvSpPr/>
          <p:nvPr/>
        </p:nvSpPr>
        <p:spPr>
          <a:xfrm>
            <a:off x="3345273" y="2463626"/>
            <a:ext cx="2458992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Google Shape;99;p33"/>
          <p:cNvSpPr/>
          <p:nvPr/>
        </p:nvSpPr>
        <p:spPr>
          <a:xfrm>
            <a:off x="6193600" y="3261725"/>
            <a:ext cx="2460126" cy="151918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Google Shape;100;p33"/>
          <p:cNvSpPr/>
          <p:nvPr/>
        </p:nvSpPr>
        <p:spPr>
          <a:xfrm>
            <a:off x="6220375" y="2460275"/>
            <a:ext cx="2458992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Google Shape;101;p33"/>
          <p:cNvSpPr/>
          <p:nvPr/>
        </p:nvSpPr>
        <p:spPr>
          <a:xfrm>
            <a:off x="469007" y="489950"/>
            <a:ext cx="3036225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Column">
  <p:cSld name="CUSTOM_20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4"/>
          <p:cNvSpPr/>
          <p:nvPr/>
        </p:nvSpPr>
        <p:spPr>
          <a:xfrm>
            <a:off x="536150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Google Shape;104;p34"/>
          <p:cNvSpPr/>
          <p:nvPr/>
        </p:nvSpPr>
        <p:spPr>
          <a:xfrm>
            <a:off x="536150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Google Shape;105;p3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6" name="Google Shape;106;p34"/>
          <p:cNvSpPr/>
          <p:nvPr/>
        </p:nvSpPr>
        <p:spPr>
          <a:xfrm>
            <a:off x="2619675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Google Shape;107;p34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8" name="Google Shape;108;p34"/>
          <p:cNvSpPr/>
          <p:nvPr/>
        </p:nvSpPr>
        <p:spPr>
          <a:xfrm>
            <a:off x="2619675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Google Shape;109;p34"/>
          <p:cNvSpPr/>
          <p:nvPr/>
        </p:nvSpPr>
        <p:spPr>
          <a:xfrm>
            <a:off x="4718025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Google Shape;110;p34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1" name="Google Shape;111;p34"/>
          <p:cNvSpPr/>
          <p:nvPr/>
        </p:nvSpPr>
        <p:spPr>
          <a:xfrm>
            <a:off x="4718025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Google Shape;112;p34"/>
          <p:cNvSpPr/>
          <p:nvPr/>
        </p:nvSpPr>
        <p:spPr>
          <a:xfrm>
            <a:off x="6816375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Google Shape;113;p34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4" name="Google Shape;114;p34"/>
          <p:cNvSpPr/>
          <p:nvPr/>
        </p:nvSpPr>
        <p:spPr>
          <a:xfrm>
            <a:off x="6816375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Google Shape;115;p34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4"/>
          <p:cNvSpPr/>
          <p:nvPr/>
        </p:nvSpPr>
        <p:spPr>
          <a:xfrm>
            <a:off x="536150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Google Shape;117;p34"/>
          <p:cNvSpPr/>
          <p:nvPr/>
        </p:nvSpPr>
        <p:spPr>
          <a:xfrm>
            <a:off x="536150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Google Shape;118;p34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9" name="Google Shape;119;p34"/>
          <p:cNvSpPr/>
          <p:nvPr/>
        </p:nvSpPr>
        <p:spPr>
          <a:xfrm>
            <a:off x="2619675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Google Shape;120;p34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1" name="Google Shape;121;p34"/>
          <p:cNvSpPr/>
          <p:nvPr/>
        </p:nvSpPr>
        <p:spPr>
          <a:xfrm>
            <a:off x="2619675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Google Shape;122;p34"/>
          <p:cNvSpPr/>
          <p:nvPr/>
        </p:nvSpPr>
        <p:spPr>
          <a:xfrm>
            <a:off x="4718025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Google Shape;123;p34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4" name="Google Shape;124;p34"/>
          <p:cNvSpPr/>
          <p:nvPr/>
        </p:nvSpPr>
        <p:spPr>
          <a:xfrm>
            <a:off x="4718025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Google Shape;125;p34"/>
          <p:cNvSpPr/>
          <p:nvPr/>
        </p:nvSpPr>
        <p:spPr>
          <a:xfrm>
            <a:off x="6816375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Google Shape;126;p34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7" name="Google Shape;127;p34"/>
          <p:cNvSpPr/>
          <p:nvPr/>
        </p:nvSpPr>
        <p:spPr>
          <a:xfrm>
            <a:off x="6816375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Google Shape;128;p34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4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4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4"/>
          <p:cNvSpPr/>
          <p:nvPr/>
        </p:nvSpPr>
        <p:spPr>
          <a:xfrm>
            <a:off x="536150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Google Shape;132;p34"/>
          <p:cNvSpPr/>
          <p:nvPr/>
        </p:nvSpPr>
        <p:spPr>
          <a:xfrm>
            <a:off x="2619675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Google Shape;133;p34"/>
          <p:cNvSpPr/>
          <p:nvPr/>
        </p:nvSpPr>
        <p:spPr>
          <a:xfrm>
            <a:off x="6801475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Google Shape;134;p34"/>
          <p:cNvSpPr/>
          <p:nvPr/>
        </p:nvSpPr>
        <p:spPr>
          <a:xfrm>
            <a:off x="4717950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Google Shape;135;p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6" name="Google Shape;136;p34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7" name="Google Shape;137;p34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8" name="Google Shape;138;p34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Slide">
  <p:cSld name="CUSTOM_19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5"/>
          <p:cNvSpPr/>
          <p:nvPr/>
        </p:nvSpPr>
        <p:spPr>
          <a:xfrm>
            <a:off x="457359" y="1347812"/>
            <a:ext cx="2434482" cy="2447869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295269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5"/>
          <p:cNvSpPr/>
          <p:nvPr/>
        </p:nvSpPr>
        <p:spPr>
          <a:xfrm>
            <a:off x="585722" y="1522982"/>
            <a:ext cx="2177712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b="0" i="0" sz="16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Google Shape;143;p35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cap="rnd" cmpd="sng" w="9525">
            <a:solidFill>
              <a:srgbClr val="E6E7E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44" name="Google Shape;144;p35"/>
          <p:cNvSpPr/>
          <p:nvPr/>
        </p:nvSpPr>
        <p:spPr>
          <a:xfrm>
            <a:off x="641533" y="2167111"/>
            <a:ext cx="2066106" cy="1378502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Google Shape;14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5"/>
          <p:cNvSpPr/>
          <p:nvPr/>
        </p:nvSpPr>
        <p:spPr>
          <a:xfrm>
            <a:off x="3354758" y="1347812"/>
            <a:ext cx="2434482" cy="2447869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295269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5"/>
          <p:cNvSpPr/>
          <p:nvPr/>
        </p:nvSpPr>
        <p:spPr>
          <a:xfrm>
            <a:off x="3483123" y="1522982"/>
            <a:ext cx="2177712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b="0" i="0" sz="16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Google Shape;148;p35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cap="rnd" cmpd="sng" w="9525">
            <a:solidFill>
              <a:srgbClr val="E6E7E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49" name="Google Shape;149;p35"/>
          <p:cNvSpPr/>
          <p:nvPr/>
        </p:nvSpPr>
        <p:spPr>
          <a:xfrm>
            <a:off x="3538933" y="2167111"/>
            <a:ext cx="2066106" cy="1378502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Google Shape;15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5"/>
          <p:cNvSpPr/>
          <p:nvPr/>
        </p:nvSpPr>
        <p:spPr>
          <a:xfrm>
            <a:off x="6252158" y="1347812"/>
            <a:ext cx="2434482" cy="2447869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295269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5"/>
          <p:cNvSpPr/>
          <p:nvPr/>
        </p:nvSpPr>
        <p:spPr>
          <a:xfrm>
            <a:off x="6380522" y="1522982"/>
            <a:ext cx="2177712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b="0" i="0" sz="16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Google Shape;153;p35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cap="rnd" cmpd="sng" w="9525">
            <a:solidFill>
              <a:srgbClr val="E6E7E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54" name="Google Shape;154;p35"/>
          <p:cNvSpPr/>
          <p:nvPr/>
        </p:nvSpPr>
        <p:spPr>
          <a:xfrm>
            <a:off x="6436332" y="2167111"/>
            <a:ext cx="2066106" cy="1378502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-Image Normal">
  <p:cSld name="CUSTOM_1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b="0" i="0" sz="28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Google Shape;158;p36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b="1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b="1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b="1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Google Shape;159;p36"/>
          <p:cNvSpPr/>
          <p:nvPr/>
        </p:nvSpPr>
        <p:spPr>
          <a:xfrm>
            <a:off x="486668" y="359490"/>
            <a:ext cx="2423304" cy="227707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b="0" i="0" sz="15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Google Shape;16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6"/>
          <p:cNvSpPr/>
          <p:nvPr/>
        </p:nvSpPr>
        <p:spPr>
          <a:xfrm>
            <a:off x="486668" y="4452635"/>
            <a:ext cx="3240378" cy="333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Image Slide">
  <p:cSld name="CUSTOM_14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/>
          <p:nvPr/>
        </p:nvSpPr>
        <p:spPr>
          <a:xfrm>
            <a:off x="632594" y="4102372"/>
            <a:ext cx="2438905" cy="33372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b="0" i="0" sz="11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Google Shape;164;p37"/>
          <p:cNvSpPr/>
          <p:nvPr/>
        </p:nvSpPr>
        <p:spPr>
          <a:xfrm>
            <a:off x="640407" y="705146"/>
            <a:ext cx="2423304" cy="159617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b="0" i="0" sz="15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Google Shape;16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7"/>
          <p:cNvSpPr/>
          <p:nvPr/>
        </p:nvSpPr>
        <p:spPr>
          <a:xfrm>
            <a:off x="4874790" y="4103488"/>
            <a:ext cx="2438905" cy="33485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b="0" i="0" sz="11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Google Shape;168;p37"/>
          <p:cNvSpPr/>
          <p:nvPr/>
        </p:nvSpPr>
        <p:spPr>
          <a:xfrm>
            <a:off x="4882604" y="707379"/>
            <a:ext cx="2423304" cy="158483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b="0" i="0" sz="15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CUSTOM_15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8"/>
          <p:cNvPicPr preferRelativeResize="0"/>
          <p:nvPr/>
        </p:nvPicPr>
        <p:blipFill rotWithShape="1">
          <a:blip r:embed="rId2">
            <a:alphaModFix/>
          </a:blip>
          <a:srcRect b="15626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8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b="0" i="0" sz="4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Google Shape;173;p3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2">
  <p:cSld name="CUSTOM_16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9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b="0" i="0" sz="4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Google Shape;178;p39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 Slide">
  <p:cSld name="CUSTOM_17"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b="0" i="0" sz="18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Google Shape;182;p40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b="0" i="0" sz="14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b="0" i="0" sz="24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over white">
  <p:cSld name="CUSTOM_5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over blue" type="titleOnly">
  <p:cSld name="TITLE_ONL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Slide">
  <p:cSld name="CUSTOM_18">
    <p:bg>
      <p:bgPr>
        <a:solidFill>
          <a:srgbClr val="295269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3"/>
          <p:cNvSpPr/>
          <p:nvPr/>
        </p:nvSpPr>
        <p:spPr>
          <a:xfrm>
            <a:off x="469021" y="2179413"/>
            <a:ext cx="8210374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b="0" i="0" sz="1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Google Shape;191;p43"/>
          <p:cNvSpPr/>
          <p:nvPr/>
        </p:nvSpPr>
        <p:spPr>
          <a:xfrm>
            <a:off x="2676525" y="3243775"/>
            <a:ext cx="3790948" cy="66155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b="0" i="0" sz="14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b="0" i="0" sz="12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b="0" i="0" sz="12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Google Shape;19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3"/>
          <p:cNvSpPr/>
          <p:nvPr/>
        </p:nvSpPr>
        <p:spPr>
          <a:xfrm>
            <a:off x="2676525" y="4634425"/>
            <a:ext cx="3790948" cy="3472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b="0" i="0" lang="en" sz="1200" u="none" cap="none" strike="noStrik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0" i="0" lang="en" sz="12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b="0" i="0" sz="12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2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44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44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b="0" i="0" sz="9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Google Shape;197;p44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44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b="0" i="0" sz="9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Google Shape;199;p44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44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b="0" i="0" sz="9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Google Shape;201;p44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44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Google Shape;203;p44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Google Shape;204;p4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44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Google Shape;206;p44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" name="Google Shape;207;p44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44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Google Shape;209;p44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Google Shape;210;p44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44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Google Shape;212;p44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44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4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Google Shape;215;p44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" name="Google Shape;217;p44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Google Shape;218;p44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9" name="Google Shape;219;p44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0" name="Google Shape;220;p44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1" name="Google Shape;221;p44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22" name="Google Shape;222;p44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Google Shape;223;p44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Google Shape;224;p4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Google Shape;225;p44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Google Shape;226;p44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Google Shape;227;p44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Google Shape;228;p44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Google Shape;229;p44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fmla="val 0" name="adj"/>
            </a:avLst>
          </a:prstGeom>
          <a:solidFill>
            <a:srgbClr val="59A1C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Google Shape;230;p44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fmla="val 0" name="adj"/>
            </a:avLst>
          </a:prstGeom>
          <a:solidFill>
            <a:srgbClr val="59A1C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Google Shape;231;p44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Google Shape;232;p44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33" name="Google Shape;233;p44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b="0" i="0" sz="11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Google Shape;235;p44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b="0" i="0" sz="1100" u="none" cap="none" strike="noStrik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Google Shape;236;p44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4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b="0" i="0" sz="1100" u="none" cap="none" strike="noStrik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Google Shape;238;p44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44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0" name="Google Shape;240;p44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1" name="Google Shape;241;p44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2" name="Google Shape;242;p44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9" name="Google Shape;249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" name="Google Shape;25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3" name="Google Shape;25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4" name="Google Shape;2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7" name="Google Shape;25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1" name="Google Shape;261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2" name="Google Shape;2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5" name="Google Shape;2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8" name="Google Shape;268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9" name="Google Shape;2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2" name="Google Shape;2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6" name="Google Shape;276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7" name="Google Shape;277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8" name="Google Shape;2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1" name="Google Shape;2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Google Shape;284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5" name="Google Shape;28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Google Shape;2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269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"/>
          <p:cNvSpPr/>
          <p:nvPr/>
        </p:nvSpPr>
        <p:spPr>
          <a:xfrm>
            <a:off x="466825" y="2626228"/>
            <a:ext cx="8210374" cy="192931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1" lang="en" sz="4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Codeflix - User Churn Analysis</a:t>
            </a:r>
            <a:endParaRPr i="0" sz="4400" u="none" cap="none" strike="noStrike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" sz="2800" u="none" cap="none" strike="noStrike">
                <a:solidFill>
                  <a:srgbClr val="EFEFE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Analyze Data with SQL</a:t>
            </a:r>
            <a:endParaRPr i="0" sz="2800" u="none" cap="none" strike="noStrike">
              <a:solidFill>
                <a:srgbClr val="EFEFE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EFEFE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Barbara Tartanus</a:t>
            </a:r>
            <a:endParaRPr i="0" sz="2800" u="none" cap="none" strike="noStrike">
              <a:solidFill>
                <a:srgbClr val="EFEFE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EFEFE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06.01.2023</a:t>
            </a:r>
            <a:endParaRPr i="0" sz="2800" u="none" cap="none" strike="noStrike">
              <a:solidFill>
                <a:srgbClr val="EFEFE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93" name="Google Shape;29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9526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Introduction</a:t>
            </a:r>
            <a:endParaRPr b="1">
              <a:solidFill>
                <a:srgbClr val="29526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99" name="Google Shape;299;p3"/>
          <p:cNvSpPr txBox="1"/>
          <p:nvPr/>
        </p:nvSpPr>
        <p:spPr>
          <a:xfrm>
            <a:off x="311700" y="762800"/>
            <a:ext cx="8061300" cy="3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22222"/>
                </a:solidFill>
                <a:highlight>
                  <a:srgbClr val="FFFFFF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Codeflix, a streaming video startup, is interested in measuring their user churn rate. The company has been operating for four months (2016 December - 2017 March). Users are registered under two segments depending on where their subscription originated from. </a:t>
            </a:r>
            <a:endParaRPr sz="1900">
              <a:solidFill>
                <a:srgbClr val="222222"/>
              </a:solidFill>
              <a:highlight>
                <a:srgbClr val="FFFFFF"/>
              </a:highlight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22222"/>
              </a:solidFill>
              <a:highlight>
                <a:srgbClr val="FFFFFF"/>
              </a:highlight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22222"/>
                </a:solidFill>
                <a:highlight>
                  <a:srgbClr val="FFFFFF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We will be reviewing the following aspects:</a:t>
            </a:r>
            <a:endParaRPr sz="1900">
              <a:solidFill>
                <a:srgbClr val="222222"/>
              </a:solidFill>
              <a:highlight>
                <a:srgbClr val="FFFFFF"/>
              </a:highlight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22222"/>
              </a:solidFill>
              <a:highlight>
                <a:srgbClr val="FFFFFF"/>
              </a:highlight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900"/>
              <a:buFont typeface="Old Standard TT"/>
              <a:buChar char="●"/>
            </a:pPr>
            <a:r>
              <a:rPr lang="en" sz="1900">
                <a:solidFill>
                  <a:srgbClr val="222222"/>
                </a:solidFill>
                <a:highlight>
                  <a:srgbClr val="FFFFFF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What is the overall churn trend since the company started?</a:t>
            </a:r>
            <a:endParaRPr sz="1900">
              <a:solidFill>
                <a:srgbClr val="222222"/>
              </a:solidFill>
              <a:highlight>
                <a:srgbClr val="FFFFFF"/>
              </a:highlight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900"/>
              <a:buFont typeface="Old Standard TT"/>
              <a:buChar char="●"/>
            </a:pPr>
            <a:r>
              <a:rPr lang="en" sz="1900">
                <a:solidFill>
                  <a:srgbClr val="222222"/>
                </a:solidFill>
                <a:highlight>
                  <a:srgbClr val="FFFFFF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Compare the churn rates between user segments.</a:t>
            </a:r>
            <a:endParaRPr sz="1900">
              <a:solidFill>
                <a:srgbClr val="222222"/>
              </a:solidFill>
              <a:highlight>
                <a:srgbClr val="FFFFFF"/>
              </a:highlight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900"/>
              <a:buFont typeface="Old Standard TT"/>
              <a:buChar char="●"/>
            </a:pPr>
            <a:r>
              <a:rPr lang="en" sz="1900">
                <a:solidFill>
                  <a:srgbClr val="222222"/>
                </a:solidFill>
                <a:highlight>
                  <a:srgbClr val="FFFFFF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Which segment of users should the company focus on expanding?</a:t>
            </a:r>
            <a:endParaRPr sz="1900">
              <a:solidFill>
                <a:srgbClr val="222222"/>
              </a:solidFill>
              <a:highlight>
                <a:srgbClr val="FFFFFF"/>
              </a:highlight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22222"/>
              </a:solidFill>
              <a:highlight>
                <a:srgbClr val="FFFFFF"/>
              </a:highlight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"/>
          <p:cNvSpPr txBox="1"/>
          <p:nvPr/>
        </p:nvSpPr>
        <p:spPr>
          <a:xfrm>
            <a:off x="246300" y="52900"/>
            <a:ext cx="85206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29526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</a:t>
            </a:r>
            <a:r>
              <a:rPr b="1" lang="en" sz="2400">
                <a:solidFill>
                  <a:srgbClr val="29526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r>
              <a:rPr b="1" i="0" lang="en" sz="2400" u="none" cap="none" strike="noStrike">
                <a:solidFill>
                  <a:srgbClr val="29526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b="1" lang="en" sz="2400">
                <a:solidFill>
                  <a:srgbClr val="29526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Codeflix User Subscription Data</a:t>
            </a:r>
            <a:endParaRPr b="1" i="0" sz="2400" u="none" cap="none" strike="noStrike">
              <a:solidFill>
                <a:srgbClr val="29526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05" name="Google Shape;305;p5"/>
          <p:cNvSpPr txBox="1"/>
          <p:nvPr/>
        </p:nvSpPr>
        <p:spPr>
          <a:xfrm>
            <a:off x="177975" y="743550"/>
            <a:ext cx="8520600" cy="2136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ld Standard TT"/>
                <a:ea typeface="Old Standard TT"/>
                <a:cs typeface="Old Standard TT"/>
                <a:sym typeface="Old Standard TT"/>
              </a:rPr>
              <a:t>The dataset provided contains one SQL table, </a:t>
            </a:r>
            <a:r>
              <a:rPr b="1" i="1" lang="en" sz="1200">
                <a:latin typeface="Old Standard TT"/>
                <a:ea typeface="Old Standard TT"/>
                <a:cs typeface="Old Standard TT"/>
                <a:sym typeface="Old Standard TT"/>
              </a:rPr>
              <a:t>subscriptions</a:t>
            </a:r>
            <a:r>
              <a:rPr b="1" lang="en" sz="1200">
                <a:latin typeface="Old Standard TT"/>
                <a:ea typeface="Old Standard TT"/>
                <a:cs typeface="Old Standard TT"/>
                <a:sym typeface="Old Standard TT"/>
              </a:rPr>
              <a:t>. Within the table, there are 4 columns:</a:t>
            </a:r>
            <a:endParaRPr b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ld Standard TT"/>
              <a:buAutoNum type="arabicPeriod"/>
            </a:pPr>
            <a:r>
              <a:rPr b="1" lang="en" sz="1200">
                <a:latin typeface="Old Standard TT"/>
                <a:ea typeface="Old Standard TT"/>
                <a:cs typeface="Old Standard TT"/>
                <a:sym typeface="Old Standard TT"/>
              </a:rPr>
              <a:t>id - the subscription id</a:t>
            </a:r>
            <a:endParaRPr b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ld Standard TT"/>
              <a:buAutoNum type="arabicPeriod"/>
            </a:pPr>
            <a:r>
              <a:rPr b="1" lang="en" sz="1200">
                <a:latin typeface="Old Standard TT"/>
                <a:ea typeface="Old Standard TT"/>
                <a:cs typeface="Old Standard TT"/>
                <a:sym typeface="Old Standard TT"/>
              </a:rPr>
              <a:t>subscription_start - the start date of the subscription</a:t>
            </a:r>
            <a:endParaRPr b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ld Standard TT"/>
              <a:buAutoNum type="arabicPeriod"/>
            </a:pPr>
            <a:r>
              <a:rPr b="1" lang="en" sz="1200">
                <a:latin typeface="Old Standard TT"/>
                <a:ea typeface="Old Standard TT"/>
                <a:cs typeface="Old Standard TT"/>
                <a:sym typeface="Old Standard TT"/>
              </a:rPr>
              <a:t>subscription_end - the end date of the subscription</a:t>
            </a:r>
            <a:endParaRPr b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ld Standard TT"/>
              <a:buAutoNum type="arabicPeriod"/>
            </a:pPr>
            <a:r>
              <a:rPr b="1" lang="en" sz="1200">
                <a:latin typeface="Old Standard TT"/>
                <a:ea typeface="Old Standard TT"/>
                <a:cs typeface="Old Standard TT"/>
                <a:sym typeface="Old Standard TT"/>
              </a:rPr>
              <a:t>segment - this identifies which segment the subscription owner belongs to</a:t>
            </a:r>
            <a:endParaRPr b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Old Standard TT"/>
                <a:ea typeface="Old Standard TT"/>
                <a:cs typeface="Old Standard TT"/>
                <a:sym typeface="Old Standard TT"/>
              </a:rPr>
              <a:t>Codeflix requires a minimum subscription length of 31 days, so a user can never start and end their subscription in the same month.</a:t>
            </a:r>
            <a:endParaRPr b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06" name="Google Shape;306;p5"/>
          <p:cNvGraphicFramePr/>
          <p:nvPr/>
        </p:nvGraphicFramePr>
        <p:xfrm>
          <a:off x="224288" y="3222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{D7967FA2-A970-4B29-A5D1-66099F023FDC}</a:tableStyleId>
              </a:tblPr>
              <a:tblGrid>
                <a:gridCol w="1811500"/>
                <a:gridCol w="2319625"/>
                <a:gridCol w="2319625"/>
                <a:gridCol w="1977225"/>
              </a:tblGrid>
              <a:tr h="412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id</a:t>
                      </a:r>
                      <a:endParaRPr b="1" u="none" cap="none" strike="noStrike">
                        <a:solidFill>
                          <a:srgbClr val="FFFFFF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subscription_start</a:t>
                      </a:r>
                      <a:endParaRPr b="1" u="none" cap="none" strike="noStrike">
                        <a:solidFill>
                          <a:srgbClr val="FFFFFF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subscription_end</a:t>
                      </a:r>
                      <a:endParaRPr b="1" u="none" cap="none" strike="noStrike">
                        <a:solidFill>
                          <a:srgbClr val="FFFFFF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segment</a:t>
                      </a:r>
                      <a:endParaRPr b="1" u="none" cap="none" strike="noStrike">
                        <a:solidFill>
                          <a:srgbClr val="FFFFFF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solidFill>
                      <a:srgbClr val="204056">
                        <a:alpha val="82352"/>
                      </a:srgbClr>
                    </a:solidFill>
                  </a:tcPr>
                </a:tc>
              </a:tr>
              <a:tr h="36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17</a:t>
                      </a:r>
                      <a:endParaRPr sz="12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2016-12-01</a:t>
                      </a:r>
                      <a:endParaRPr sz="12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Ø</a:t>
                      </a:r>
                      <a:endParaRPr sz="12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30</a:t>
                      </a:r>
                      <a:endParaRPr sz="12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  <a:tr h="36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18</a:t>
                      </a:r>
                      <a:endParaRPr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2016-12-02	</a:t>
                      </a:r>
                      <a:endParaRPr sz="12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2017-01-29	</a:t>
                      </a:r>
                      <a:endParaRPr sz="12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87</a:t>
                      </a:r>
                      <a:endParaRPr sz="12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  <a:tr h="36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19</a:t>
                      </a:r>
                      <a:endParaRPr sz="12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2016-12-02</a:t>
                      </a:r>
                      <a:endParaRPr sz="12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2017-01-13</a:t>
                      </a:r>
                      <a:endParaRPr sz="12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87</a:t>
                      </a:r>
                      <a:endParaRPr sz="12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"/>
          <p:cNvSpPr txBox="1"/>
          <p:nvPr/>
        </p:nvSpPr>
        <p:spPr>
          <a:xfrm>
            <a:off x="311700" y="292625"/>
            <a:ext cx="85206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2. Creating temporary tables to </a:t>
            </a:r>
            <a:r>
              <a:rPr b="1" lang="en" sz="2400">
                <a:solidFill>
                  <a:srgbClr val="29526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calculate</a:t>
            </a:r>
            <a:r>
              <a:rPr b="1" lang="en" sz="2400">
                <a:solidFill>
                  <a:srgbClr val="29526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churn rate</a:t>
            </a:r>
            <a:endParaRPr b="1" i="0" sz="2400" u="none" cap="none" strike="noStrike">
              <a:solidFill>
                <a:srgbClr val="29526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2" name="Google Shape;312;p6"/>
          <p:cNvSpPr txBox="1"/>
          <p:nvPr/>
        </p:nvSpPr>
        <p:spPr>
          <a:xfrm>
            <a:off x="3357300" y="980750"/>
            <a:ext cx="5786700" cy="4162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status AS --Adding the status table with 4 cases (active and canceled status for both segments - 30 and 87)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(SELECT id, first_day as month,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WHEN (subscription_start &lt; first_day) AND ( subscription_end &gt; first_day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OR subscription_end is NULL) AND (segment = 87) THEN 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ELSE 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END AS is_active_87,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WHEN (subscription_start &lt; first_day) AND ( subscription_end &gt; first_day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OR subscription_end is NULL) AND (segment = 30) THEN 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ELSE 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END AS is_active_30,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WHEN (subscription_end BETWEEN first_day AND last_day)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AND (segment = 87) THEN 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ELSE 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END AS is_canceled_87,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WHEN (subscription_end BETWEEN first_day AND last_day)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AND (segment = 30) THEN 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ELSE 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END AS is_canceled_30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FROM cross_join),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3" name="Google Shape;313;p6"/>
          <p:cNvSpPr txBox="1"/>
          <p:nvPr/>
        </p:nvSpPr>
        <p:spPr>
          <a:xfrm>
            <a:off x="0" y="980750"/>
            <a:ext cx="3357300" cy="4162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Building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the months table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WITH months AS 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'2017-01-01' AS first_day,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'2017-01-31' AS last_day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UNION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'2017-02-01' AS first_day,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'2017-02-28' AS last_day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UNION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'2017-03-01' AS first_day,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'2017-03-31' AS last_day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cross_join AS (SELECT *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FROM subscriptions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CROSS JOIN months),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c8177902bd_0_25"/>
          <p:cNvSpPr txBox="1"/>
          <p:nvPr/>
        </p:nvSpPr>
        <p:spPr>
          <a:xfrm>
            <a:off x="246300" y="52900"/>
            <a:ext cx="85206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</a:t>
            </a:r>
            <a:r>
              <a:rPr b="1" lang="en" sz="2400">
                <a:solidFill>
                  <a:srgbClr val="29526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 Calculating user churn for each month</a:t>
            </a:r>
            <a:endParaRPr b="1" i="0" sz="2400" u="none" cap="none" strike="noStrike">
              <a:solidFill>
                <a:srgbClr val="29526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9" name="Google Shape;319;g1c8177902bd_0_25"/>
          <p:cNvSpPr txBox="1"/>
          <p:nvPr/>
        </p:nvSpPr>
        <p:spPr>
          <a:xfrm>
            <a:off x="177975" y="743550"/>
            <a:ext cx="5052600" cy="1359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Based on the calculated churn rates for each month we can clearly see that users under </a:t>
            </a:r>
            <a:r>
              <a:rPr b="1" lang="en">
                <a:latin typeface="Old Standard TT"/>
                <a:ea typeface="Old Standard TT"/>
                <a:cs typeface="Old Standard TT"/>
                <a:sym typeface="Old Standard TT"/>
              </a:rPr>
              <a:t>segment 87 have a significantly higher churn rate than among the users under segment 30.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It is also visible that users under segment 87 are having higher cancellations each month.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0" name="Google Shape;320;g1c8177902bd_0_25"/>
          <p:cNvGraphicFramePr/>
          <p:nvPr/>
        </p:nvGraphicFramePr>
        <p:xfrm>
          <a:off x="177963" y="2764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{D7967FA2-A970-4B29-A5D1-66099F023FDC}</a:tableStyleId>
              </a:tblPr>
              <a:tblGrid>
                <a:gridCol w="1482525"/>
                <a:gridCol w="1898375"/>
                <a:gridCol w="1898375"/>
              </a:tblGrid>
              <a:tr h="45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month</a:t>
                      </a:r>
                      <a:endParaRPr b="1" u="none" cap="none" strike="noStrike">
                        <a:solidFill>
                          <a:srgbClr val="FFFFFF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churn_rate_87</a:t>
                      </a:r>
                      <a:endParaRPr b="1" u="none" cap="none" strike="noStrike">
                        <a:solidFill>
                          <a:srgbClr val="FFFFFF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churn_rate_30</a:t>
                      </a:r>
                      <a:endParaRPr b="1" u="none" cap="none" strike="noStrike">
                        <a:solidFill>
                          <a:srgbClr val="FFFFFF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solidFill>
                      <a:srgbClr val="204056">
                        <a:alpha val="82350"/>
                      </a:srgbClr>
                    </a:solidFill>
                  </a:tcPr>
                </a:tc>
              </a:tr>
              <a:tr h="410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January 2017</a:t>
                      </a:r>
                      <a:endParaRPr b="1" sz="12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85200C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25%</a:t>
                      </a:r>
                      <a:endParaRPr b="1" sz="1200" u="none" cap="none" strike="noStrike">
                        <a:solidFill>
                          <a:srgbClr val="85200C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8%</a:t>
                      </a:r>
                      <a:endParaRPr b="1" sz="12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  <a:tr h="410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February 2017</a:t>
                      </a:r>
                      <a:endParaRPr b="1"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85200C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32%</a:t>
                      </a:r>
                      <a:endParaRPr b="1" sz="1200" u="none" cap="none" strike="noStrike">
                        <a:solidFill>
                          <a:srgbClr val="85200C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7%</a:t>
                      </a:r>
                      <a:endParaRPr b="1" sz="12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  <a:tr h="410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March 2017</a:t>
                      </a:r>
                      <a:endParaRPr b="1" sz="12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A61C00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49%</a:t>
                      </a:r>
                      <a:endParaRPr b="1" sz="1200" u="none" cap="none" strike="noStrike">
                        <a:solidFill>
                          <a:srgbClr val="A61C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12%</a:t>
                      </a:r>
                      <a:endParaRPr b="1" sz="12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1" name="Google Shape;321;g1c8177902bd_0_25"/>
          <p:cNvSpPr txBox="1"/>
          <p:nvPr/>
        </p:nvSpPr>
        <p:spPr>
          <a:xfrm>
            <a:off x="6621300" y="1100625"/>
            <a:ext cx="2522700" cy="284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--Calculate the churn rate for each month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month,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1.0 * sum_canceled_87 / sum_active_87 AS churn_rate_87,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1.0 * sum_canceled_30 / sum_active_30 AS churn_rate_30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FROM status_aggregate;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c8177902bd_0_3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9526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Recommendations</a:t>
            </a:r>
            <a:endParaRPr b="1">
              <a:solidFill>
                <a:srgbClr val="29526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327" name="Google Shape;327;g1c8177902bd_0_36"/>
          <p:cNvGrpSpPr/>
          <p:nvPr/>
        </p:nvGrpSpPr>
        <p:grpSpPr>
          <a:xfrm>
            <a:off x="2134458" y="795363"/>
            <a:ext cx="2517932" cy="3329824"/>
            <a:chOff x="2744034" y="1146343"/>
            <a:chExt cx="1827900" cy="2399700"/>
          </a:xfrm>
        </p:grpSpPr>
        <p:sp>
          <p:nvSpPr>
            <p:cNvPr id="328" name="Google Shape;328;g1c8177902bd_0_36"/>
            <p:cNvSpPr/>
            <p:nvPr/>
          </p:nvSpPr>
          <p:spPr>
            <a:xfrm rot="-5400000">
              <a:off x="2458134" y="14322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g1c8177902bd_0_36"/>
            <p:cNvSpPr/>
            <p:nvPr/>
          </p:nvSpPr>
          <p:spPr>
            <a:xfrm flipH="1">
              <a:off x="2832600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g1c8177902bd_0_36"/>
            <p:cNvSpPr txBox="1"/>
            <p:nvPr/>
          </p:nvSpPr>
          <p:spPr>
            <a:xfrm>
              <a:off x="2966450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Marketing team to continue with the strategy under segment 30</a:t>
              </a:r>
              <a:endParaRPr sz="11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331" name="Google Shape;331;g1c8177902bd_0_36"/>
          <p:cNvGrpSpPr/>
          <p:nvPr/>
        </p:nvGrpSpPr>
        <p:grpSpPr>
          <a:xfrm>
            <a:off x="4652596" y="1421345"/>
            <a:ext cx="2517932" cy="3329824"/>
            <a:chOff x="4572084" y="1597469"/>
            <a:chExt cx="1827900" cy="2399700"/>
          </a:xfrm>
        </p:grpSpPr>
        <p:sp>
          <p:nvSpPr>
            <p:cNvPr id="332" name="Google Shape;332;g1c8177902bd_0_36"/>
            <p:cNvSpPr/>
            <p:nvPr/>
          </p:nvSpPr>
          <p:spPr>
            <a:xfrm rot="5400000">
              <a:off x="4286184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g1c8177902bd_0_36"/>
            <p:cNvSpPr/>
            <p:nvPr/>
          </p:nvSpPr>
          <p:spPr>
            <a:xfrm flipH="1" rot="10800000">
              <a:off x="4662018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g1c8177902bd_0_36"/>
            <p:cNvSpPr txBox="1"/>
            <p:nvPr/>
          </p:nvSpPr>
          <p:spPr>
            <a:xfrm>
              <a:off x="4794425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Marketing team to immediately review the strategy under segment 87 to prevent further cancellations</a:t>
              </a:r>
              <a:endParaRPr b="1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